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3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0206-689D-4907-9AB9-DF83709D539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8815-8881-46A3-BE0D-DDAB860BE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Bakar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legure</a:t>
            </a:r>
            <a:r>
              <a:rPr lang="en-US" b="1" dirty="0" smtClean="0"/>
              <a:t> </a:t>
            </a:r>
            <a:r>
              <a:rPr lang="en-US" b="1" dirty="0" err="1" smtClean="0"/>
              <a:t>bakra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err="1" smtClean="0"/>
              <a:t>Olovna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257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Olovne</a:t>
            </a:r>
            <a:r>
              <a:rPr lang="en-US" dirty="0" smtClean="0"/>
              <a:t> bronze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olovom</a:t>
            </a:r>
            <a:endParaRPr lang="en-US" dirty="0" smtClean="0"/>
          </a:p>
          <a:p>
            <a:r>
              <a:rPr lang="en-US" dirty="0" err="1" smtClean="0"/>
              <a:t>Uglavnom</a:t>
            </a:r>
            <a:r>
              <a:rPr lang="en-US" dirty="0" smtClean="0"/>
              <a:t> se </a:t>
            </a:r>
            <a:r>
              <a:rPr lang="en-US" dirty="0" err="1" smtClean="0"/>
              <a:t>liju</a:t>
            </a:r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inženjersku</a:t>
            </a:r>
            <a:r>
              <a:rPr lang="en-US" dirty="0" smtClean="0"/>
              <a:t> </a:t>
            </a:r>
            <a:r>
              <a:rPr lang="en-US" dirty="0" err="1" smtClean="0"/>
              <a:t>praksu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važne</a:t>
            </a:r>
            <a:r>
              <a:rPr lang="en-US" dirty="0" smtClean="0"/>
              <a:t>: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Olovna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25 % </a:t>
            </a:r>
            <a:r>
              <a:rPr lang="en-US" dirty="0" err="1" smtClean="0"/>
              <a:t>olova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*</a:t>
            </a:r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visokoopterećeni</a:t>
            </a:r>
            <a:r>
              <a:rPr lang="en-US" dirty="0" smtClean="0"/>
              <a:t> </a:t>
            </a:r>
            <a:r>
              <a:rPr lang="en-US" dirty="0" err="1" smtClean="0"/>
              <a:t>klizni</a:t>
            </a:r>
            <a:r>
              <a:rPr lang="en-US" dirty="0" smtClean="0"/>
              <a:t> </a:t>
            </a:r>
            <a:r>
              <a:rPr lang="en-US" dirty="0" err="1" smtClean="0"/>
              <a:t>ležajevi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Olovno-kalajna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sr-Latn-CS" dirty="0" smtClean="0"/>
              <a:t>5-22%Pb i 5-10%Sn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**</a:t>
            </a:r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visokoopterećeni</a:t>
            </a:r>
            <a:r>
              <a:rPr lang="en-US" dirty="0" smtClean="0"/>
              <a:t> </a:t>
            </a:r>
            <a:r>
              <a:rPr lang="en-US" dirty="0" err="1" smtClean="0"/>
              <a:t>klizni</a:t>
            </a:r>
            <a:r>
              <a:rPr lang="en-US" dirty="0" smtClean="0"/>
              <a:t> </a:t>
            </a:r>
            <a:r>
              <a:rPr lang="en-US" dirty="0" err="1" smtClean="0"/>
              <a:t>ležajevi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udarnim</a:t>
            </a:r>
            <a:r>
              <a:rPr lang="en-US" dirty="0" smtClean="0"/>
              <a:t> </a:t>
            </a:r>
            <a:r>
              <a:rPr lang="en-US" dirty="0" err="1" smtClean="0"/>
              <a:t>opterećenjem</a:t>
            </a:r>
            <a:endParaRPr lang="en-US" dirty="0"/>
          </a:p>
        </p:txBody>
      </p:sp>
      <p:pic>
        <p:nvPicPr>
          <p:cNvPr id="1026" name="Picture 2" descr="1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230661" y="0"/>
            <a:ext cx="391333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953000" y="3505200"/>
            <a:ext cx="2667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543800" y="762000"/>
            <a:ext cx="152400" cy="2819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image.made-in-china.com/2f0j00NBsEpjzDHHbt/Bronze-Bush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4191000"/>
            <a:ext cx="3580698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Aluminijumska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Aluminijumske</a:t>
            </a:r>
            <a:r>
              <a:rPr lang="en-US" dirty="0" smtClean="0"/>
              <a:t> bronze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 (do 12 %)</a:t>
            </a:r>
          </a:p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, </a:t>
            </a:r>
            <a:r>
              <a:rPr lang="en-US" dirty="0" err="1" smtClean="0"/>
              <a:t>koroziona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(</a:t>
            </a:r>
            <a:r>
              <a:rPr lang="en-US" dirty="0" err="1" smtClean="0"/>
              <a:t>masne</a:t>
            </a:r>
            <a:r>
              <a:rPr lang="en-US" dirty="0" smtClean="0"/>
              <a:t> </a:t>
            </a:r>
            <a:r>
              <a:rPr lang="en-US" dirty="0" err="1" smtClean="0"/>
              <a:t>kiseline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morska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r>
              <a:rPr lang="en-US" dirty="0" smtClean="0"/>
              <a:t>), ne </a:t>
            </a:r>
            <a:r>
              <a:rPr lang="en-US" dirty="0" err="1" smtClean="0"/>
              <a:t>varniče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klizni</a:t>
            </a:r>
            <a:r>
              <a:rPr lang="en-US" dirty="0" smtClean="0"/>
              <a:t> </a:t>
            </a:r>
            <a:r>
              <a:rPr lang="en-US" dirty="0" err="1" smtClean="0"/>
              <a:t>ležajevi</a:t>
            </a:r>
            <a:r>
              <a:rPr lang="en-US" dirty="0" smtClean="0"/>
              <a:t>, </a:t>
            </a:r>
            <a:r>
              <a:rPr lang="en-US" dirty="0" err="1" smtClean="0"/>
              <a:t>naftna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petrohemijska</a:t>
            </a:r>
            <a:r>
              <a:rPr lang="en-US" dirty="0" smtClean="0"/>
              <a:t> </a:t>
            </a:r>
            <a:r>
              <a:rPr lang="en-US" dirty="0" err="1" smtClean="0"/>
              <a:t>industrija</a:t>
            </a:r>
            <a:r>
              <a:rPr lang="en-US" dirty="0" smtClean="0"/>
              <a:t>, </a:t>
            </a:r>
            <a:r>
              <a:rPr lang="en-US" dirty="0" err="1" smtClean="0"/>
              <a:t>fitinzi</a:t>
            </a:r>
            <a:r>
              <a:rPr lang="en-US" dirty="0" smtClean="0"/>
              <a:t>, </a:t>
            </a:r>
            <a:r>
              <a:rPr lang="en-US" dirty="0" err="1" smtClean="0"/>
              <a:t>zupčanici</a:t>
            </a:r>
            <a:r>
              <a:rPr lang="en-US" dirty="0" smtClean="0"/>
              <a:t>, </a:t>
            </a:r>
            <a:r>
              <a:rPr lang="en-US" dirty="0" err="1" smtClean="0"/>
              <a:t>ventili</a:t>
            </a:r>
            <a:r>
              <a:rPr lang="en-US" dirty="0" smtClean="0"/>
              <a:t>,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novčići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194" name="Picture 2" descr="http://cms.esi.info/Media/productImages/Blackhall_Engineering_Aluminium_bronze_globe_valves_Series_450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779264"/>
            <a:ext cx="2514600" cy="2078736"/>
          </a:xfrm>
          <a:prstGeom prst="rect">
            <a:avLst/>
          </a:prstGeom>
          <a:noFill/>
        </p:spPr>
      </p:pic>
      <p:pic>
        <p:nvPicPr>
          <p:cNvPr id="8196" name="Picture 4" descr="http://www.win-valve.com/up_files/Bronze%20Butterfly%20Valv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1" y="4795848"/>
            <a:ext cx="2057400" cy="2062152"/>
          </a:xfrm>
          <a:prstGeom prst="rect">
            <a:avLst/>
          </a:prstGeom>
          <a:noFill/>
        </p:spPr>
      </p:pic>
      <p:pic>
        <p:nvPicPr>
          <p:cNvPr id="8198" name="Picture 6" descr="http://www.asia-valve.com/globe-valve/nab-nickel-aluminum-bronze-globe-valve-c95800-c95500-b62-seawater-serv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848224"/>
            <a:ext cx="2466975" cy="2009776"/>
          </a:xfrm>
          <a:prstGeom prst="rect">
            <a:avLst/>
          </a:prstGeom>
          <a:noFill/>
        </p:spPr>
      </p:pic>
      <p:pic>
        <p:nvPicPr>
          <p:cNvPr id="8200" name="Picture 8" descr="File:2011 03 16 eesti euromündi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800" y="4937612"/>
            <a:ext cx="1981200" cy="192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Berilijumska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Berilijumske</a:t>
            </a:r>
            <a:r>
              <a:rPr lang="en-US" sz="2400" dirty="0" smtClean="0"/>
              <a:t> bronze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legure</a:t>
            </a:r>
            <a:r>
              <a:rPr lang="en-US" sz="2400" dirty="0" smtClean="0"/>
              <a:t> </a:t>
            </a:r>
            <a:r>
              <a:rPr lang="en-US" sz="2400" dirty="0" err="1" smtClean="0"/>
              <a:t>bakra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ber</a:t>
            </a:r>
            <a:r>
              <a:rPr lang="sr-Latn-CS" sz="2400" dirty="0" smtClean="0"/>
              <a:t>i</a:t>
            </a:r>
            <a:r>
              <a:rPr lang="en-US" sz="2400" dirty="0" err="1" smtClean="0"/>
              <a:t>lijumom</a:t>
            </a:r>
            <a:r>
              <a:rPr lang="en-US" sz="2400" dirty="0" smtClean="0"/>
              <a:t> (2-2,5 %)</a:t>
            </a:r>
          </a:p>
          <a:p>
            <a:r>
              <a:rPr lang="sr-Latn-CS" sz="2400" dirty="0" smtClean="0"/>
              <a:t>Osobine: t</a:t>
            </a:r>
            <a:r>
              <a:rPr lang="en-US" sz="2400" dirty="0" err="1" smtClean="0"/>
              <a:t>aložno</a:t>
            </a:r>
            <a:r>
              <a:rPr lang="en-US" sz="2400" dirty="0" smtClean="0"/>
              <a:t> </a:t>
            </a:r>
            <a:r>
              <a:rPr lang="en-US" sz="2400" dirty="0" err="1" smtClean="0"/>
              <a:t>ojačavaju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mehaničke</a:t>
            </a:r>
            <a:r>
              <a:rPr lang="en-US" sz="2400" dirty="0" smtClean="0"/>
              <a:t> </a:t>
            </a:r>
            <a:r>
              <a:rPr lang="en-US" sz="2400" dirty="0" err="1" smtClean="0"/>
              <a:t>osobine</a:t>
            </a:r>
            <a:r>
              <a:rPr lang="en-US" sz="2400" dirty="0" smtClean="0"/>
              <a:t> 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 </a:t>
            </a:r>
            <a:r>
              <a:rPr lang="en-US" sz="2400" dirty="0" err="1" smtClean="0"/>
              <a:t>čelika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poboljšavanje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ADI </a:t>
            </a:r>
            <a:r>
              <a:rPr lang="en-US" sz="2400" dirty="0" err="1" smtClean="0"/>
              <a:t>materijala</a:t>
            </a:r>
            <a:r>
              <a:rPr lang="sr-Latn-CS" sz="2400" dirty="0" smtClean="0"/>
              <a:t> (iznad Al.bronze)</a:t>
            </a:r>
            <a:r>
              <a:rPr lang="en-US" sz="2400" dirty="0" smtClean="0"/>
              <a:t>,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visoku</a:t>
            </a:r>
            <a:r>
              <a:rPr lang="en-US" sz="2400" dirty="0" smtClean="0"/>
              <a:t> </a:t>
            </a:r>
            <a:r>
              <a:rPr lang="en-US" sz="2400" dirty="0" err="1" smtClean="0"/>
              <a:t>otpornost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habanje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koroziju</a:t>
            </a:r>
            <a:r>
              <a:rPr lang="en-US" sz="2400" dirty="0" smtClean="0"/>
              <a:t>, ne </a:t>
            </a:r>
            <a:r>
              <a:rPr lang="en-US" sz="2400" dirty="0" err="1" smtClean="0"/>
              <a:t>varniče</a:t>
            </a:r>
            <a:endParaRPr lang="en-US" sz="2400" dirty="0" smtClean="0"/>
          </a:p>
          <a:p>
            <a:r>
              <a:rPr lang="en-US" sz="2400" dirty="0" err="1" smtClean="0"/>
              <a:t>Primena</a:t>
            </a:r>
            <a:r>
              <a:rPr lang="en-US" sz="2400" dirty="0" smtClean="0"/>
              <a:t>: </a:t>
            </a:r>
            <a:r>
              <a:rPr lang="sr-Latn-CS" sz="2400" dirty="0" smtClean="0"/>
              <a:t>specijaln</a:t>
            </a:r>
            <a:r>
              <a:rPr lang="en-US" sz="2400" dirty="0" err="1" smtClean="0"/>
              <a:t>i</a:t>
            </a:r>
            <a:r>
              <a:rPr lang="sr-Latn-CS" sz="2400" dirty="0" smtClean="0"/>
              <a:t> lež</a:t>
            </a:r>
            <a:r>
              <a:rPr lang="en-US" sz="2400" dirty="0" err="1" smtClean="0"/>
              <a:t>ajevi</a:t>
            </a:r>
            <a:r>
              <a:rPr lang="sr-Latn-CS" sz="2400" dirty="0" smtClean="0"/>
              <a:t>, za delove izložene habanju, nerđajuće spiralne opruge, lisnate opruge, za antimagnetne delove časovnika, alate i delove za naftnu i hemijsku industriju od koji</a:t>
            </a:r>
            <a:r>
              <a:rPr lang="en-US" sz="2400" dirty="0" smtClean="0"/>
              <a:t>h</a:t>
            </a:r>
            <a:r>
              <a:rPr lang="sr-Latn-CS" sz="2400" dirty="0" smtClean="0"/>
              <a:t> se zahteva da ne varniče</a:t>
            </a:r>
            <a:r>
              <a:rPr lang="en-US" sz="2400" dirty="0" smtClean="0"/>
              <a:t>, </a:t>
            </a:r>
            <a:r>
              <a:rPr lang="en-US" sz="2400" dirty="0" err="1" smtClean="0"/>
              <a:t>ležišta</a:t>
            </a:r>
            <a:r>
              <a:rPr lang="en-US" sz="2400" dirty="0" smtClean="0"/>
              <a:t> </a:t>
            </a:r>
            <a:r>
              <a:rPr lang="en-US" sz="2400" dirty="0" err="1" smtClean="0"/>
              <a:t>ventila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motorima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146" name="Picture 2" descr="http://www.supplierlist.com/prod_img/albcopper/180611_Beryllium_Copper_alloys_C17200becu_strips_C17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181600"/>
            <a:ext cx="2023240" cy="1676399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3/3f/Beryllium_Copper_Adjustable_Wren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0576" y="4724400"/>
            <a:ext cx="3293424" cy="914400"/>
          </a:xfrm>
          <a:prstGeom prst="rect">
            <a:avLst/>
          </a:prstGeom>
          <a:noFill/>
        </p:spPr>
      </p:pic>
      <p:pic>
        <p:nvPicPr>
          <p:cNvPr id="6150" name="Picture 6" descr="http://www.nationalbronze.com/C17510%20Part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5433391"/>
            <a:ext cx="2590800" cy="1424609"/>
          </a:xfrm>
          <a:prstGeom prst="rect">
            <a:avLst/>
          </a:prstGeom>
          <a:noFill/>
        </p:spPr>
      </p:pic>
      <p:pic>
        <p:nvPicPr>
          <p:cNvPr id="6152" name="Picture 8" descr="http://www.egamaster.com/models/3169/n/Non_Sparking_ATEX_-_IECEX-Non_sparking_Sets-SET_16PCS%281-2%29-SET_BERYLLIUM_COPPE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0" y="5178000"/>
            <a:ext cx="2133600" cy="1680000"/>
          </a:xfrm>
          <a:prstGeom prst="rect">
            <a:avLst/>
          </a:prstGeom>
          <a:noFill/>
        </p:spPr>
      </p:pic>
      <p:pic>
        <p:nvPicPr>
          <p:cNvPr id="6154" name="Picture 10" descr="http://www.nationalbronze.com/C17510%20Parts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5505449"/>
            <a:ext cx="1803400" cy="135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Bakar</a:t>
            </a:r>
            <a:r>
              <a:rPr lang="en-US" dirty="0" smtClean="0"/>
              <a:t> (Cu) se u </a:t>
            </a:r>
            <a:r>
              <a:rPr lang="en-US" dirty="0" err="1" smtClean="0"/>
              <a:t>inženjerstvu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čist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legiran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: bronze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mesing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čist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legirani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čist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: </a:t>
            </a:r>
            <a:r>
              <a:rPr lang="en-US" dirty="0" err="1" smtClean="0"/>
              <a:t>čistoća</a:t>
            </a:r>
            <a:r>
              <a:rPr lang="en-US" dirty="0" smtClean="0"/>
              <a:t> 99,95%, </a:t>
            </a:r>
            <a:r>
              <a:rPr lang="en-US" dirty="0" err="1" smtClean="0"/>
              <a:t>kiseonik</a:t>
            </a:r>
            <a:r>
              <a:rPr lang="en-US" dirty="0" smtClean="0"/>
              <a:t> do 0,04% (</a:t>
            </a:r>
            <a:r>
              <a:rPr lang="en-US" dirty="0" err="1" smtClean="0"/>
              <a:t>ostatak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u </a:t>
            </a:r>
            <a:r>
              <a:rPr lang="en-US" dirty="0" err="1" smtClean="0"/>
              <a:t>tragovima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čist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niske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tečenja</a:t>
            </a:r>
            <a:r>
              <a:rPr lang="en-US" dirty="0" smtClean="0"/>
              <a:t> 33-80, </a:t>
            </a:r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200-250 </a:t>
            </a:r>
            <a:r>
              <a:rPr lang="en-US" dirty="0" err="1" smtClean="0"/>
              <a:t>MPa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i="1" dirty="0" smtClean="0"/>
              <a:t>u </a:t>
            </a:r>
            <a:r>
              <a:rPr lang="en-US" i="1" dirty="0" err="1" smtClean="0"/>
              <a:t>elektrotehnici</a:t>
            </a:r>
            <a:r>
              <a:rPr lang="en-US" i="1" dirty="0" smtClean="0"/>
              <a:t> </a:t>
            </a:r>
            <a:r>
              <a:rPr lang="en-US" i="1" dirty="0" err="1" smtClean="0"/>
              <a:t>kao</a:t>
            </a:r>
            <a:r>
              <a:rPr lang="en-US" i="1" dirty="0" smtClean="0"/>
              <a:t> </a:t>
            </a:r>
            <a:r>
              <a:rPr lang="en-US" i="1" dirty="0" err="1" smtClean="0"/>
              <a:t>provodnik</a:t>
            </a:r>
            <a:endParaRPr lang="en-US" i="1" dirty="0" smtClean="0"/>
          </a:p>
          <a:p>
            <a:r>
              <a:rPr lang="en-US" dirty="0" err="1" smtClean="0"/>
              <a:t>Problemi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el.provodljivost</a:t>
            </a:r>
            <a:r>
              <a:rPr lang="en-US" dirty="0" smtClean="0"/>
              <a:t>) –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manje</a:t>
            </a:r>
            <a:r>
              <a:rPr lang="en-US" dirty="0" smtClean="0"/>
              <a:t>, </a:t>
            </a:r>
            <a:r>
              <a:rPr lang="en-US" dirty="0" err="1" smtClean="0"/>
              <a:t>žica</a:t>
            </a:r>
            <a:r>
              <a:rPr lang="en-US" dirty="0" smtClean="0"/>
              <a:t> je </a:t>
            </a:r>
            <a:r>
              <a:rPr lang="en-US" dirty="0" err="1" smtClean="0"/>
              <a:t>kvalitetnija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niske</a:t>
            </a:r>
            <a:r>
              <a:rPr lang="en-US" dirty="0" smtClean="0"/>
              <a:t> </a:t>
            </a:r>
            <a:r>
              <a:rPr lang="en-US" dirty="0" err="1" smtClean="0"/>
              <a:t>meh.osobine</a:t>
            </a:r>
            <a:r>
              <a:rPr lang="en-US" dirty="0" smtClean="0"/>
              <a:t> (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dalekovode</a:t>
            </a:r>
            <a:r>
              <a:rPr lang="en-US" dirty="0" smtClean="0"/>
              <a:t>-ne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izdrži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r>
              <a:rPr lang="en-US" dirty="0" smtClean="0"/>
              <a:t> </a:t>
            </a:r>
            <a:r>
              <a:rPr lang="en-US" dirty="0" err="1" smtClean="0"/>
              <a:t>sopstvene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vetra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dalekovode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legiranje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srebrom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kadmijumom</a:t>
            </a:r>
            <a:r>
              <a:rPr lang="en-US" dirty="0" smtClean="0"/>
              <a:t> (</a:t>
            </a:r>
            <a:r>
              <a:rPr lang="en-US" dirty="0" err="1" smtClean="0"/>
              <a:t>rastvarajuće</a:t>
            </a:r>
            <a:r>
              <a:rPr lang="en-US" dirty="0" smtClean="0"/>
              <a:t> </a:t>
            </a:r>
            <a:r>
              <a:rPr lang="en-US" dirty="0" err="1" smtClean="0"/>
              <a:t>ojačavanje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Mesing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Bronza</a:t>
            </a:r>
            <a:r>
              <a:rPr lang="en-US" dirty="0" smtClean="0"/>
              <a:t>: - </a:t>
            </a:r>
            <a:r>
              <a:rPr lang="en-US" dirty="0" err="1" smtClean="0"/>
              <a:t>olovna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- </a:t>
            </a:r>
            <a:r>
              <a:rPr lang="en-US" dirty="0" err="1" smtClean="0"/>
              <a:t>kalajna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- </a:t>
            </a:r>
            <a:r>
              <a:rPr lang="en-US" dirty="0" err="1" smtClean="0"/>
              <a:t>olovno-kalajna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- </a:t>
            </a:r>
            <a:r>
              <a:rPr lang="en-US" dirty="0" err="1" smtClean="0"/>
              <a:t>aluminijumska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- </a:t>
            </a:r>
            <a:r>
              <a:rPr lang="en-US" dirty="0" err="1" smtClean="0"/>
              <a:t>berilijumska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800600" y="2286000"/>
            <a:ext cx="685800" cy="3429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3429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legure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livenje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plastičnu</a:t>
            </a:r>
            <a:r>
              <a:rPr lang="en-US" sz="2400" dirty="0" smtClean="0"/>
              <a:t> </a:t>
            </a:r>
            <a:r>
              <a:rPr lang="en-US" sz="2400" dirty="0" err="1" smtClean="0"/>
              <a:t>preradu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dirty="0" err="1" smtClean="0"/>
              <a:t>Mesing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33527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Mesing</a:t>
            </a:r>
            <a:r>
              <a:rPr lang="en-US" dirty="0" smtClean="0"/>
              <a:t> je </a:t>
            </a:r>
            <a:r>
              <a:rPr lang="en-US" dirty="0" err="1" smtClean="0"/>
              <a:t>legura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cinkom</a:t>
            </a:r>
            <a:r>
              <a:rPr lang="en-US" dirty="0" smtClean="0"/>
              <a:t> (</a:t>
            </a:r>
            <a:r>
              <a:rPr lang="en-US" dirty="0" err="1" smtClean="0"/>
              <a:t>najviše</a:t>
            </a:r>
            <a:r>
              <a:rPr lang="en-US" dirty="0" smtClean="0"/>
              <a:t> 45 % </a:t>
            </a:r>
            <a:r>
              <a:rPr lang="en-US" dirty="0" err="1" smtClean="0"/>
              <a:t>cinka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(PCK)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dirty="0" smtClean="0"/>
              <a:t> (ZCK) </a:t>
            </a:r>
            <a:r>
              <a:rPr lang="en-US" dirty="0" err="1" smtClean="0"/>
              <a:t>mesing</a:t>
            </a:r>
            <a:endParaRPr lang="en-US" dirty="0" smtClean="0"/>
          </a:p>
          <a:p>
            <a:r>
              <a:rPr lang="el-GR" dirty="0" smtClean="0"/>
              <a:t>α </a:t>
            </a:r>
            <a:r>
              <a:rPr lang="en-US" dirty="0" smtClean="0"/>
              <a:t>-</a:t>
            </a:r>
            <a:r>
              <a:rPr lang="en-US" dirty="0" err="1" smtClean="0"/>
              <a:t>deformabilan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sobnoj</a:t>
            </a:r>
            <a:r>
              <a:rPr lang="en-US" dirty="0" smtClean="0"/>
              <a:t> temp., a ne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povišenoj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obrnuto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1030005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grayscl/>
          </a:blip>
          <a:srcRect/>
          <a:stretch>
            <a:fillRect/>
          </a:stretch>
        </p:blipFill>
        <p:spPr bwMode="auto">
          <a:xfrm>
            <a:off x="2743200" y="4724400"/>
            <a:ext cx="2743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1030004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  <a:grayscl/>
          </a:blip>
          <a:srcRect/>
          <a:stretch>
            <a:fillRect/>
          </a:stretch>
        </p:blipFill>
        <p:spPr bwMode="auto">
          <a:xfrm>
            <a:off x="6324600" y="49784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"/>
            <a:ext cx="3213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7239000" y="457200"/>
            <a:ext cx="152400" cy="2743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914400"/>
            <a:ext cx="152400" cy="2286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3276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Mesing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plastičnu</a:t>
            </a:r>
            <a:r>
              <a:rPr lang="en-US" sz="2400" dirty="0" smtClean="0"/>
              <a:t> </a:t>
            </a:r>
            <a:r>
              <a:rPr lang="en-US" sz="2400" dirty="0" err="1" smtClean="0"/>
              <a:t>preradu</a:t>
            </a:r>
            <a:r>
              <a:rPr lang="en-US" sz="2400" dirty="0" smtClean="0"/>
              <a:t> (</a:t>
            </a:r>
            <a:r>
              <a:rPr lang="en-US" sz="2400" dirty="0" err="1" smtClean="0"/>
              <a:t>oko</a:t>
            </a:r>
            <a:r>
              <a:rPr lang="en-US" sz="2400" dirty="0" smtClean="0"/>
              <a:t> 30 % Zn)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276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Mesing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livenje</a:t>
            </a:r>
            <a:r>
              <a:rPr lang="en-US" sz="2400" dirty="0" smtClean="0"/>
              <a:t> (</a:t>
            </a:r>
            <a:r>
              <a:rPr lang="en-US" sz="2400" dirty="0" err="1" smtClean="0"/>
              <a:t>oko</a:t>
            </a:r>
            <a:r>
              <a:rPr lang="en-US" sz="2400" dirty="0" smtClean="0"/>
              <a:t> 45% Zn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8382000" y="4495800"/>
            <a:ext cx="3810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338497">
            <a:off x="5544076" y="4601527"/>
            <a:ext cx="457200" cy="381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, </a:t>
            </a:r>
            <a:r>
              <a:rPr lang="en-US" dirty="0" err="1" smtClean="0"/>
              <a:t>žilav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, </a:t>
            </a:r>
            <a:r>
              <a:rPr lang="en-US" dirty="0" err="1" smtClean="0"/>
              <a:t>otporan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, </a:t>
            </a:r>
            <a:r>
              <a:rPr lang="en-US" dirty="0" err="1" smtClean="0"/>
              <a:t>odlična</a:t>
            </a:r>
            <a:r>
              <a:rPr lang="en-US" dirty="0" smtClean="0"/>
              <a:t> </a:t>
            </a:r>
            <a:r>
              <a:rPr lang="en-US" dirty="0" err="1" smtClean="0"/>
              <a:t>obradivost</a:t>
            </a:r>
            <a:r>
              <a:rPr lang="en-US" dirty="0" smtClean="0"/>
              <a:t> </a:t>
            </a:r>
            <a:r>
              <a:rPr lang="en-US" dirty="0" err="1" smtClean="0"/>
              <a:t>rezanjem</a:t>
            </a:r>
            <a:r>
              <a:rPr lang="en-US" dirty="0" smtClean="0"/>
              <a:t>, </a:t>
            </a:r>
            <a:r>
              <a:rPr lang="en-US" dirty="0" err="1" smtClean="0"/>
              <a:t>nizak</a:t>
            </a:r>
            <a:r>
              <a:rPr lang="en-US" dirty="0" smtClean="0"/>
              <a:t> </a:t>
            </a:r>
            <a:r>
              <a:rPr lang="en-US" dirty="0" err="1" smtClean="0"/>
              <a:t>koeficijent</a:t>
            </a:r>
            <a:r>
              <a:rPr lang="en-US" dirty="0" smtClean="0"/>
              <a:t> </a:t>
            </a:r>
            <a:r>
              <a:rPr lang="en-US" dirty="0" err="1" smtClean="0"/>
              <a:t>trenja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okovi</a:t>
            </a:r>
            <a:r>
              <a:rPr lang="en-US" dirty="0" smtClean="0"/>
              <a:t>,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ukrasni</a:t>
            </a:r>
            <a:r>
              <a:rPr lang="en-US" dirty="0" smtClean="0"/>
              <a:t> </a:t>
            </a:r>
            <a:r>
              <a:rPr lang="en-US" dirty="0" err="1" smtClean="0"/>
              <a:t>predmeti</a:t>
            </a:r>
            <a:r>
              <a:rPr lang="en-US" dirty="0" smtClean="0"/>
              <a:t>, </a:t>
            </a:r>
            <a:r>
              <a:rPr lang="en-US" dirty="0" err="1" smtClean="0"/>
              <a:t>čaure</a:t>
            </a:r>
            <a:r>
              <a:rPr lang="en-US" dirty="0" smtClean="0"/>
              <a:t>, </a:t>
            </a:r>
            <a:r>
              <a:rPr lang="en-US" dirty="0" err="1" smtClean="0"/>
              <a:t>bravarija</a:t>
            </a:r>
            <a:r>
              <a:rPr lang="en-US" dirty="0" smtClean="0"/>
              <a:t>, </a:t>
            </a:r>
            <a:r>
              <a:rPr lang="en-US" dirty="0" err="1" smtClean="0"/>
              <a:t>fitinzi</a:t>
            </a:r>
            <a:r>
              <a:rPr lang="en-US" dirty="0" smtClean="0"/>
              <a:t>, </a:t>
            </a:r>
            <a:r>
              <a:rPr lang="en-US" dirty="0" err="1" smtClean="0"/>
              <a:t>slavine</a:t>
            </a:r>
            <a:r>
              <a:rPr lang="en-US" dirty="0" smtClean="0"/>
              <a:t>, </a:t>
            </a:r>
            <a:r>
              <a:rPr lang="en-US" dirty="0" err="1" smtClean="0"/>
              <a:t>duvački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 descr="http://brass-turned-parts.brass-cable-glands.co.uk/images/brass-turned-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05400"/>
            <a:ext cx="2322330" cy="1752600"/>
          </a:xfrm>
          <a:prstGeom prst="rect">
            <a:avLst/>
          </a:prstGeom>
          <a:noFill/>
        </p:spPr>
      </p:pic>
      <p:pic>
        <p:nvPicPr>
          <p:cNvPr id="2052" name="Picture 4" descr="http://hamble.net/WP/wp-content/uploads/2012/05/brass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4629150"/>
            <a:ext cx="2971800" cy="2228850"/>
          </a:xfrm>
          <a:prstGeom prst="rect">
            <a:avLst/>
          </a:prstGeom>
          <a:noFill/>
        </p:spPr>
      </p:pic>
      <p:pic>
        <p:nvPicPr>
          <p:cNvPr id="2058" name="Picture 10" descr="http://www.mnn.com/sites/default/files/how-to-clean-bras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3124200"/>
            <a:ext cx="2743200" cy="1552755"/>
          </a:xfrm>
          <a:prstGeom prst="rect">
            <a:avLst/>
          </a:prstGeom>
          <a:noFill/>
        </p:spPr>
      </p:pic>
      <p:pic>
        <p:nvPicPr>
          <p:cNvPr id="2062" name="Picture 14" descr="http://www.startreloading.com/Reloading%20A%20Definition/images/reclaimed_brass_cas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048000"/>
            <a:ext cx="2895599" cy="2170366"/>
          </a:xfrm>
          <a:prstGeom prst="rect">
            <a:avLst/>
          </a:prstGeom>
          <a:noFill/>
        </p:spPr>
      </p:pic>
      <p:pic>
        <p:nvPicPr>
          <p:cNvPr id="2054" name="Picture 6" descr="http://www.handicrafts-india.co.in/product/b/14/metal-antique-brass-buddha-statu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5029199"/>
            <a:ext cx="1828800" cy="1828801"/>
          </a:xfrm>
          <a:prstGeom prst="rect">
            <a:avLst/>
          </a:prstGeom>
          <a:noFill/>
        </p:spPr>
      </p:pic>
      <p:pic>
        <p:nvPicPr>
          <p:cNvPr id="2056" name="Picture 8" descr="http://www.cci-icc.gc.ca/images/corrosion/fig13b-cci-tarnished-brass-candlesticks-from-dsc_135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62400" y="3657600"/>
            <a:ext cx="2133600" cy="25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elementima</a:t>
            </a:r>
            <a:r>
              <a:rPr lang="en-US" dirty="0" smtClean="0"/>
              <a:t> </a:t>
            </a:r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cinka</a:t>
            </a:r>
            <a:r>
              <a:rPr lang="en-US" dirty="0" smtClean="0"/>
              <a:t> se </a:t>
            </a:r>
            <a:r>
              <a:rPr lang="en-US" dirty="0" err="1" smtClean="0"/>
              <a:t>nazivaju</a:t>
            </a:r>
            <a:r>
              <a:rPr lang="en-US" dirty="0" smtClean="0"/>
              <a:t> bronze</a:t>
            </a:r>
          </a:p>
          <a:p>
            <a:endParaRPr lang="en-US" dirty="0" smtClean="0"/>
          </a:p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Kalajna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Olovna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Olovno-kalajna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Aluminijumska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Berilijumska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Kalajna</a:t>
            </a:r>
            <a:r>
              <a:rPr lang="en-US" dirty="0" smtClean="0"/>
              <a:t> </a:t>
            </a:r>
            <a:r>
              <a:rPr lang="en-US" dirty="0" err="1" smtClean="0"/>
              <a:t>bronza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34000" cy="4525963"/>
          </a:xfrm>
        </p:spPr>
        <p:txBody>
          <a:bodyPr/>
          <a:lstStyle/>
          <a:p>
            <a:r>
              <a:rPr lang="sr-Latn-CS" dirty="0" smtClean="0"/>
              <a:t>Kalajne bronze su legure bakra i kalaja</a:t>
            </a:r>
          </a:p>
          <a:p>
            <a:r>
              <a:rPr lang="sr-Latn-CS" dirty="0" smtClean="0"/>
              <a:t>Za plastičnu preradu sadrže so 10 % kalaja, za livenje 15-20 %</a:t>
            </a:r>
          </a:p>
          <a:p>
            <a:r>
              <a:rPr lang="sr-Latn-CS" dirty="0" smtClean="0"/>
              <a:t>U starom veku se koristila za oružje i oklope</a:t>
            </a:r>
            <a:endParaRPr lang="en-US" dirty="0"/>
          </a:p>
        </p:txBody>
      </p:sp>
      <p:pic>
        <p:nvPicPr>
          <p:cNvPr id="1026" name="Picture 2" descr="F1030011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  <a:grayscl/>
          </a:blip>
          <a:srcRect/>
          <a:stretch>
            <a:fillRect/>
          </a:stretch>
        </p:blipFill>
        <p:spPr bwMode="auto">
          <a:xfrm>
            <a:off x="6324600" y="49784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1030018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  <a:grayscl/>
          </a:blip>
          <a:srcRect/>
          <a:stretch>
            <a:fillRect/>
          </a:stretch>
        </p:blipFill>
        <p:spPr bwMode="auto">
          <a:xfrm>
            <a:off x="3415277" y="4965017"/>
            <a:ext cx="2833123" cy="18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029200" y="1295399"/>
            <a:ext cx="3848100" cy="281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9138301">
            <a:off x="7466438" y="3725891"/>
            <a:ext cx="914400" cy="126725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CS" dirty="0" smtClean="0">
                <a:solidFill>
                  <a:schemeClr val="tx1"/>
                </a:solidFill>
              </a:rPr>
              <a:t>livenje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338497">
            <a:off x="5726914" y="3666843"/>
            <a:ext cx="767599" cy="141217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CS" dirty="0" smtClean="0">
                <a:solidFill>
                  <a:schemeClr val="tx1"/>
                </a:solidFill>
              </a:rPr>
              <a:t>Plast.prer.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34000"/>
            <a:ext cx="12309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9200" y="5867400"/>
            <a:ext cx="1905000" cy="9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, </a:t>
            </a:r>
            <a:r>
              <a:rPr lang="en-US" dirty="0" err="1" smtClean="0"/>
              <a:t>žilav</a:t>
            </a:r>
            <a:r>
              <a:rPr lang="sr-Latn-CS" dirty="0" smtClean="0"/>
              <a:t>ost ispod mesinga</a:t>
            </a:r>
            <a:r>
              <a:rPr lang="en-US" dirty="0" smtClean="0"/>
              <a:t>, </a:t>
            </a:r>
            <a:r>
              <a:rPr lang="sr-Latn-CS" dirty="0" smtClean="0"/>
              <a:t>visoka </a:t>
            </a:r>
            <a:r>
              <a:rPr lang="en-US" dirty="0" err="1" smtClean="0"/>
              <a:t>otporn</a:t>
            </a:r>
            <a:r>
              <a:rPr lang="sr-Latn-CS" dirty="0" smtClean="0"/>
              <a:t>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, </a:t>
            </a:r>
            <a:r>
              <a:rPr lang="sr-Latn-CS" dirty="0" smtClean="0"/>
              <a:t>mali koeficijent trenja, dobra el.provodljivost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</a:t>
            </a:r>
            <a:r>
              <a:rPr lang="sr-Latn-CS" dirty="0" smtClean="0"/>
              <a:t> cevovodi i propeleri za brodove, klizni ležajevi, opruge koje provode el.struju, zvona, medalje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756052"/>
            <a:ext cx="2743200" cy="20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0020" y="3158412"/>
            <a:ext cx="2557780" cy="156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4635759"/>
            <a:ext cx="2286000" cy="214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3840" y="5257800"/>
            <a:ext cx="32359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990600" y="2590800"/>
            <a:ext cx="106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57600" y="3222674"/>
            <a:ext cx="2133600" cy="20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529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Bakar i legure bakra</vt:lpstr>
      <vt:lpstr>Slide 2</vt:lpstr>
      <vt:lpstr>Tehnički čist i legirani bakar</vt:lpstr>
      <vt:lpstr>Legure bakra</vt:lpstr>
      <vt:lpstr>Mesing</vt:lpstr>
      <vt:lpstr>Slide 6</vt:lpstr>
      <vt:lpstr>Bronze</vt:lpstr>
      <vt:lpstr>Kalajna bronza</vt:lpstr>
      <vt:lpstr>Slide 9</vt:lpstr>
      <vt:lpstr>Olovna bronza</vt:lpstr>
      <vt:lpstr>Aluminijumska bronza</vt:lpstr>
      <vt:lpstr>Berilijumska bronza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Legure bakra</dc:title>
  <dc:creator>sebastijan</dc:creator>
  <cp:lastModifiedBy>Korisnik</cp:lastModifiedBy>
  <cp:revision>33</cp:revision>
  <dcterms:created xsi:type="dcterms:W3CDTF">2013-10-29T10:56:35Z</dcterms:created>
  <dcterms:modified xsi:type="dcterms:W3CDTF">2013-11-06T20:41:24Z</dcterms:modified>
</cp:coreProperties>
</file>